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ПРОГРАММА РАЗВИТИЯ</a:t>
            </a:r>
            <a:br>
              <a:rPr lang="ru-RU" sz="4000" b="1" dirty="0" smtClean="0"/>
            </a:br>
            <a:r>
              <a:rPr lang="ru-RU" sz="4000" b="1" dirty="0" smtClean="0"/>
              <a:t>проект</a:t>
            </a:r>
            <a:br>
              <a:rPr lang="ru-RU" sz="4000" b="1" dirty="0" smtClean="0"/>
            </a:br>
            <a:r>
              <a:rPr lang="ru-RU" sz="4000" b="1" i="1" dirty="0" smtClean="0"/>
              <a:t>«Профильные классы»</a:t>
            </a:r>
            <a:br>
              <a:rPr lang="ru-RU" sz="4000" b="1" i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1026" name="Picture 2" descr="C:\Users\Den\Desktop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717033"/>
            <a:ext cx="1495970" cy="14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34772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/>
              <a:t>Цель:</a:t>
            </a:r>
            <a:r>
              <a:rPr lang="ru-RU" b="1" i="1" dirty="0" smtClean="0"/>
              <a:t> </a:t>
            </a:r>
            <a:r>
              <a:rPr lang="ru-RU" sz="2700" i="1" dirty="0" smtClean="0"/>
              <a:t>создание условий для обеспечения поддержки наиболее одаренных детей, создание условий для реализации программного содержания на повышенном уровне, достижение нового качества и результата общего образования, отражающих перспективные потребности на рынке труда и технологий.</a:t>
            </a:r>
            <a:br>
              <a:rPr lang="ru-RU" sz="27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i="1" dirty="0"/>
          </a:p>
        </p:txBody>
      </p:sp>
      <p:pic>
        <p:nvPicPr>
          <p:cNvPr id="2050" name="Picture 2" descr="C:\Users\Den\Desktop\educational-goal-achieve-success-objective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72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Задачи:</a:t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Задачи: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>1</a:t>
            </a:r>
            <a:r>
              <a:rPr lang="ru-RU" sz="2000" dirty="0"/>
              <a:t>. Определить ресурсы, обеспечивающие эффективное управление качеством образования обучающихся  профильных классов (нормативная база, образовательная программа, материально-техническая база, кадры, методики).</a:t>
            </a:r>
            <a:br>
              <a:rPr lang="ru-RU" sz="2000" dirty="0"/>
            </a:br>
            <a:r>
              <a:rPr lang="ru-RU" sz="2000" dirty="0"/>
              <a:t>2. Создать образовательную среду, максимально благоприятную для развития специальных способностей обучающихся.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3" name="Picture 2" descr="C:\Users\Den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3" y="1482391"/>
            <a:ext cx="2594023" cy="1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3</a:t>
            </a:r>
            <a:r>
              <a:rPr lang="ru-RU" sz="2400" dirty="0"/>
              <a:t>. Интегрировать усилия социальных партнеров в вопросах создания условий для осуществления эффективного образовательного процесса.</a:t>
            </a:r>
            <a:br>
              <a:rPr lang="ru-RU" sz="2400" dirty="0"/>
            </a:br>
            <a:r>
              <a:rPr lang="ru-RU" sz="2400" dirty="0"/>
              <a:t>4. Осуществлять мониторинг результативности педагогов и учащихся профильных классов в учебной и </a:t>
            </a:r>
            <a:r>
              <a:rPr lang="ru-RU" sz="2400" dirty="0" err="1"/>
              <a:t>внеучебной</a:t>
            </a:r>
            <a:r>
              <a:rPr lang="ru-RU" sz="2400" dirty="0"/>
              <a:t> деятельности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b="1" i="1" dirty="0"/>
          </a:p>
        </p:txBody>
      </p:sp>
      <p:pic>
        <p:nvPicPr>
          <p:cNvPr id="3075" name="Picture 3" descr="C:\Users\De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564825"/>
            <a:ext cx="1771493" cy="22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84366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/>
              <a:t>Участники:</a:t>
            </a:r>
            <a:br>
              <a:rPr lang="ru-RU" sz="2800" b="1" i="1" dirty="0" smtClean="0"/>
            </a:br>
            <a:r>
              <a:rPr lang="ru-RU" sz="2800" b="1" i="1" dirty="0" smtClean="0"/>
              <a:t>-</a:t>
            </a:r>
            <a:r>
              <a:rPr lang="ru-RU" sz="2800" i="1" dirty="0" smtClean="0"/>
              <a:t>обучающиеся </a:t>
            </a:r>
            <a:r>
              <a:rPr lang="ru-RU" sz="2800" i="1" dirty="0"/>
              <a:t>8 ( в дальнейшем 9-11 классов);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-педагогические </a:t>
            </a:r>
            <a:r>
              <a:rPr lang="ru-RU" sz="2800" i="1" dirty="0"/>
              <a:t>работники;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-родители </a:t>
            </a:r>
            <a:r>
              <a:rPr lang="ru-RU" sz="2800" i="1" dirty="0"/>
              <a:t>(законные) </a:t>
            </a:r>
            <a:r>
              <a:rPr lang="ru-RU" sz="2800" i="1" dirty="0" smtClean="0"/>
              <a:t>представители.</a:t>
            </a:r>
            <a:br>
              <a:rPr lang="ru-RU" sz="2800" i="1" dirty="0" smtClean="0"/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5122" name="Picture 2" descr="C:\Users\Den\Desktop\depositphotos_108610546-stock-illustration-graduating-students-pupil-hands-g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3"/>
            <a:ext cx="2364011" cy="23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8768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>Индикаторы и показатели:</a:t>
            </a:r>
            <a:br>
              <a:rPr lang="ru-RU" sz="2800" b="1" i="1" dirty="0" smtClean="0"/>
            </a:br>
            <a:r>
              <a:rPr lang="ru-RU" sz="2800" b="1" i="1" dirty="0" smtClean="0"/>
              <a:t>-</a:t>
            </a:r>
            <a:r>
              <a:rPr lang="ru-RU" sz="2000" dirty="0" smtClean="0"/>
              <a:t>% </a:t>
            </a:r>
            <a:r>
              <a:rPr lang="ru-RU" sz="2000" dirty="0"/>
              <a:t>качества знаний обучающихся профильных классов;</a:t>
            </a:r>
            <a:br>
              <a:rPr lang="ru-RU" sz="2000" dirty="0"/>
            </a:br>
            <a:r>
              <a:rPr lang="ru-RU" sz="2000" dirty="0" smtClean="0"/>
              <a:t>- % </a:t>
            </a:r>
            <a:r>
              <a:rPr lang="ru-RU" sz="2000" dirty="0"/>
              <a:t>участия обучающихся профильных классов во Всероссийской олимпиаде школьников по профильным предметам, научно-практических конференциях, конкурсах различного уровня;</a:t>
            </a:r>
            <a:br>
              <a:rPr lang="ru-RU" sz="2000" dirty="0"/>
            </a:br>
            <a:r>
              <a:rPr lang="ru-RU" sz="2000" dirty="0" smtClean="0"/>
              <a:t>- доля </a:t>
            </a:r>
            <a:r>
              <a:rPr lang="ru-RU" sz="2000" dirty="0"/>
              <a:t>выпускников с высоким баллом ЕГЭ по профильным предметам;</a:t>
            </a:r>
            <a:br>
              <a:rPr lang="ru-RU" sz="2000" dirty="0"/>
            </a:br>
            <a:r>
              <a:rPr lang="ru-RU" sz="2000" dirty="0" smtClean="0"/>
              <a:t>- доля </a:t>
            </a:r>
            <a:r>
              <a:rPr lang="ru-RU" sz="2000" dirty="0"/>
              <a:t>выпускников, выбравших профессию/ специальность по изучаемому направлению;</a:t>
            </a:r>
            <a:br>
              <a:rPr lang="ru-RU" sz="2000" dirty="0"/>
            </a:br>
            <a:r>
              <a:rPr lang="ru-RU" sz="2000" dirty="0" smtClean="0"/>
              <a:t>- доля </a:t>
            </a:r>
            <a:r>
              <a:rPr lang="ru-RU" sz="2000" dirty="0"/>
              <a:t>выпускников, оставшихся работать в Крае;</a:t>
            </a:r>
            <a:br>
              <a:rPr lang="ru-RU" sz="2000" dirty="0"/>
            </a:br>
            <a:r>
              <a:rPr lang="ru-RU" sz="2000" dirty="0" smtClean="0"/>
              <a:t>- оснащение </a:t>
            </a:r>
            <a:r>
              <a:rPr lang="ru-RU" sz="2000" dirty="0"/>
              <a:t>профильных кабинетов;</a:t>
            </a:r>
            <a:br>
              <a:rPr lang="ru-RU" sz="2000" dirty="0"/>
            </a:br>
            <a:r>
              <a:rPr lang="ru-RU" sz="2000" dirty="0" smtClean="0"/>
              <a:t>- доля </a:t>
            </a:r>
            <a:r>
              <a:rPr lang="ru-RU" sz="2000" dirty="0"/>
              <a:t>педагогов, прошедших  повышение квалификации и (или) переподготовку в рамках реализации проекта.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6146" name="Picture 2" descr="C:\Users\Den\Desktop\измерения-сту-ент-выпускника-d-с-правите-ем-42394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36480"/>
            <a:ext cx="1512168" cy="16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Результаты:</a:t>
            </a:r>
            <a:br>
              <a:rPr lang="ru-RU" sz="3200" b="1" i="1" dirty="0" smtClean="0"/>
            </a:br>
            <a:r>
              <a:rPr lang="ru-RU" sz="2000" b="1" i="1" dirty="0" smtClean="0"/>
              <a:t>- </a:t>
            </a:r>
            <a:r>
              <a:rPr lang="ru-RU" sz="2000" dirty="0" smtClean="0"/>
              <a:t>качество </a:t>
            </a:r>
            <a:r>
              <a:rPr lang="ru-RU" sz="2000" dirty="0"/>
              <a:t>знаний обучающихся профильных классов - 50%;</a:t>
            </a:r>
            <a:br>
              <a:rPr lang="ru-RU" sz="2000" dirty="0"/>
            </a:br>
            <a:r>
              <a:rPr lang="ru-RU" sz="2000" dirty="0" smtClean="0"/>
              <a:t>- 70</a:t>
            </a:r>
            <a:r>
              <a:rPr lang="ru-RU" sz="2000" dirty="0"/>
              <a:t>% участие обучающихся профильных классов во Всероссийской олимпиаде школьников по профильным предметам, научно-практических конференциях, конкурсах различного уровня;</a:t>
            </a:r>
            <a:br>
              <a:rPr lang="ru-RU" sz="2000" dirty="0"/>
            </a:br>
            <a:r>
              <a:rPr lang="ru-RU" sz="2000" dirty="0" smtClean="0"/>
              <a:t>- 35</a:t>
            </a:r>
            <a:r>
              <a:rPr lang="ru-RU" sz="2000" dirty="0"/>
              <a:t>% выпускников с высоким баллом ЕГЭ по профильным предметам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/>
              <a:t>не менее 35% выпускников, выбравших профессию/ специальность по изучаемому направлению;</a:t>
            </a:r>
            <a:br>
              <a:rPr lang="ru-RU" sz="2000" dirty="0"/>
            </a:br>
            <a:r>
              <a:rPr lang="ru-RU" sz="2000" dirty="0" smtClean="0"/>
              <a:t>- 30</a:t>
            </a:r>
            <a:r>
              <a:rPr lang="ru-RU" sz="2000" dirty="0"/>
              <a:t>% выпускников, оставшихся работать в Крае;</a:t>
            </a:r>
            <a:br>
              <a:rPr lang="ru-RU" sz="2000" dirty="0"/>
            </a:br>
            <a:r>
              <a:rPr lang="ru-RU" sz="2000" dirty="0" smtClean="0"/>
              <a:t>- 100</a:t>
            </a:r>
            <a:r>
              <a:rPr lang="ru-RU" sz="2000" dirty="0"/>
              <a:t>% оснащение профильных кабинетов;</a:t>
            </a:r>
            <a:br>
              <a:rPr lang="ru-RU" sz="2000" dirty="0"/>
            </a:br>
            <a:r>
              <a:rPr lang="ru-RU" sz="2000" dirty="0" smtClean="0"/>
              <a:t>- 100% </a:t>
            </a:r>
            <a:r>
              <a:rPr lang="ru-RU" sz="2000" dirty="0"/>
              <a:t>педагогов, прошедшие  повышение квалификацию и (или) переподготовку в рамках реализации проекта.</a:t>
            </a:r>
            <a:br>
              <a:rPr lang="ru-RU" sz="2000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7170" name="Picture 2" descr="C:\Users\Den\Desktop\gratis-png-ceremonia-de-graduacion-de-plaza-academica-de-casquillo-aplaus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767398" cy="15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n\Desktop\gratis-png-ceremonia-de-graduacion-de-plaza-academica-de-casquillo-aplaus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735058"/>
            <a:ext cx="648072" cy="5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58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ПРОГРАММА РАЗВИТИЯ проект «Профильные классы»  </vt:lpstr>
      <vt:lpstr>Цель: создание условий для обеспечения поддержки наиболее одаренных детей, создание условий для реализации программного содержания на повышенном уровне, достижение нового качества и результата общего образования, отражающих перспективные потребности на рынке труда и технологий.  </vt:lpstr>
      <vt:lpstr>  Задачи:  Задачи:      1. Определить ресурсы, обеспечивающие эффективное управление качеством образования обучающихся  профильных классов (нормативная база, образовательная программа, материально-техническая база, кадры, методики). 2. Создать образовательную среду, максимально благоприятную для развития специальных способностей обучающихся.  </vt:lpstr>
      <vt:lpstr>3. Интегрировать усилия социальных партнеров в вопросах создания условий для осуществления эффективного образовательного процесса. 4. Осуществлять мониторинг результативности педагогов и учащихся профильных классов в учебной и внеучебной деятельности.       </vt:lpstr>
      <vt:lpstr>Участники: -обучающиеся 8 ( в дальнейшем 9-11 классов);  -педагогические работники;  -родители (законные) представители.     </vt:lpstr>
      <vt:lpstr>      Индикаторы и показатели: -% качества знаний обучающихся профильных классов; - % участия обучающихся профильных классов во Всероссийской олимпиаде школьников по профильным предметам, научно-практических конференциях, конкурсах различного уровня; - доля выпускников с высоким баллом ЕГЭ по профильным предметам; - доля выпускников, выбравших профессию/ специальность по изучаемому направлению; - доля выпускников, оставшихся работать в Крае; - оснащение профильных кабинетов; - доля педагогов, прошедших  повышение квалификации и (или) переподготовку в рамках реализации проекта.         </vt:lpstr>
      <vt:lpstr>       Результаты: - качество знаний обучающихся профильных классов - 50%; - 70% участие обучающихся профильных классов во Всероссийской олимпиаде школьников по профильным предметам, научно-практических конференциях, конкурсах различного уровня; - 35% выпускников с высоким баллом ЕГЭ по профильным предметам; не менее 35% выпускников, выбравших профессию/ специальность по изучаемому направлению; - 30% выпускников, оставшихся работать в Крае; - 100% оснащение профильных кабинетов; - 100% педагогов, прошедшие  повышение квалификацию и (или) переподготовку в рамках реализации проекта.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проект «Профильные классы»</dc:title>
  <dc:creator>Den</dc:creator>
  <cp:lastModifiedBy>Пользователь</cp:lastModifiedBy>
  <cp:revision>9</cp:revision>
  <cp:lastPrinted>2021-01-26T09:39:41Z</cp:lastPrinted>
  <dcterms:created xsi:type="dcterms:W3CDTF">2021-01-26T07:52:52Z</dcterms:created>
  <dcterms:modified xsi:type="dcterms:W3CDTF">2021-01-26T09:40:14Z</dcterms:modified>
</cp:coreProperties>
</file>